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9" r:id="rId1"/>
  </p:sldMasterIdLst>
  <p:notesMasterIdLst>
    <p:notesMasterId r:id="rId3"/>
  </p:notesMasterIdLst>
  <p:handoutMasterIdLst>
    <p:handoutMasterId r:id="rId4"/>
  </p:handoutMasterIdLst>
  <p:sldIdLst>
    <p:sldId id="939" r:id="rId2"/>
  </p:sldIdLst>
  <p:sldSz cx="7200900" cy="10080625"/>
  <p:notesSz cx="9926638" cy="6797675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1"/>
      </a:buClr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1"/>
      </a:buClr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1"/>
      </a:buClr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1"/>
      </a:buClr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1"/>
      </a:buClr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9">
          <p15:clr>
            <a:srgbClr val="A4A3A4"/>
          </p15:clr>
        </p15:guide>
        <p15:guide id="2" orient="horz" pos="2525">
          <p15:clr>
            <a:srgbClr val="A4A3A4"/>
          </p15:clr>
        </p15:guide>
        <p15:guide id="3" pos="5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lozik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A"/>
    <a:srgbClr val="FB012B"/>
    <a:srgbClr val="00DEC9"/>
    <a:srgbClr val="037B03"/>
    <a:srgbClr val="336600"/>
    <a:srgbClr val="339966"/>
    <a:srgbClr val="FF9933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5626" autoAdjust="0"/>
  </p:normalViewPr>
  <p:slideViewPr>
    <p:cSldViewPr snapToGrid="0">
      <p:cViewPr varScale="1">
        <p:scale>
          <a:sx n="75" d="100"/>
          <a:sy n="75" d="100"/>
        </p:scale>
        <p:origin x="3234" y="60"/>
      </p:cViewPr>
      <p:guideLst>
        <p:guide orient="horz" pos="5009"/>
        <p:guide orient="horz" pos="2525"/>
        <p:guide pos="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52"/>
    </p:cViewPr>
  </p:sorterViewPr>
  <p:notesViewPr>
    <p:cSldViewPr snapToGrid="0">
      <p:cViewPr varScale="1">
        <p:scale>
          <a:sx n="74" d="100"/>
          <a:sy n="74" d="100"/>
        </p:scale>
        <p:origin x="-96" y="-252"/>
      </p:cViewPr>
      <p:guideLst>
        <p:guide orient="horz" pos="2142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436" cy="3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defTabSz="918972" eaLnBrk="1" hangingPunct="1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204" y="0"/>
            <a:ext cx="4301436" cy="3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algn="r" defTabSz="918972" eaLnBrk="1" hangingPunct="1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E99F0033-DEB1-4C58-9A9E-4DD1333175EC}" type="datetime1">
              <a:rPr lang="en-US" altLang="de-DE"/>
              <a:pPr/>
              <a:t>3/17/2021</a:t>
            </a:fld>
            <a:endParaRPr lang="en-US" alt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167"/>
            <a:ext cx="4301436" cy="3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defTabSz="918972" eaLnBrk="1" hangingPunct="1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204" y="6459167"/>
            <a:ext cx="4301436" cy="3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algn="r" defTabSz="918972" eaLnBrk="1" hangingPunct="1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13DF31E4-786E-470E-9027-F453CEEBA61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858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874713"/>
            <a:ext cx="4146550" cy="5808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9147" y="254288"/>
            <a:ext cx="7583605" cy="22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248696" y="35632"/>
            <a:ext cx="1370241" cy="12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8972" eaLnBrk="1" hangingPunct="1">
              <a:spcBef>
                <a:spcPct val="0"/>
              </a:spcBef>
              <a:buClrTx/>
              <a:defRPr sz="800"/>
            </a:lvl1pPr>
          </a:lstStyle>
          <a:p>
            <a:r>
              <a:rPr lang="de-DE" altLang="de-DE"/>
              <a:t>031212MVA2_022126_003_k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828843" y="6478604"/>
            <a:ext cx="790092" cy="18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8972" eaLnBrk="1" hangingPunct="1">
              <a:spcBef>
                <a:spcPct val="0"/>
              </a:spcBef>
              <a:buClrTx/>
              <a:defRPr sz="1200"/>
            </a:lvl1pPr>
          </a:lstStyle>
          <a:p>
            <a:fld id="{DEB1BAE8-0B24-449F-B7C3-26C38595708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1189147" y="1031718"/>
            <a:ext cx="75916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02" tIns="46351" rIns="92702" bIns="4635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156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81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571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762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547312" y="429628"/>
            <a:ext cx="6085785" cy="107151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4746" y="2337199"/>
            <a:ext cx="6068351" cy="3175228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marL="342900" marR="0" lvl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/>
              <a:t>Textmasterformate durch Klicken bearbeiten. Hier funktionieren Fließtext oder Aufzählungspunkte.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Aufzählungspunkt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6030" y="9682262"/>
            <a:ext cx="4433248" cy="3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>
                <a:solidFill>
                  <a:srgbClr val="000000"/>
                </a:solidFill>
              </a:rPr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323662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547312" y="429628"/>
            <a:ext cx="6085785" cy="107151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59090" y="2337199"/>
            <a:ext cx="2972109" cy="29418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 oder Text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60989" y="2337199"/>
            <a:ext cx="2972109" cy="29418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 oder Text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6030" y="9682262"/>
            <a:ext cx="4433248" cy="3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>
                <a:solidFill>
                  <a:srgbClr val="000000"/>
                </a:solidFill>
              </a:rPr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341072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3594849" y="2442572"/>
            <a:ext cx="3038249" cy="3945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547312" y="429628"/>
            <a:ext cx="6085785" cy="107151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9090" y="2337199"/>
            <a:ext cx="2972109" cy="29418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 oder Text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6030" y="9682262"/>
            <a:ext cx="4433248" cy="3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>
                <a:solidFill>
                  <a:srgbClr val="000000"/>
                </a:solidFill>
              </a:rPr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95451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594849" y="2442572"/>
            <a:ext cx="3038249" cy="71292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547312" y="429628"/>
            <a:ext cx="6085785" cy="107151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59090" y="2337199"/>
            <a:ext cx="2972109" cy="29418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900" marR="0" indent="-342900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400" indent="-252000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7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800" indent="-226800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 oder Text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6030" y="9682262"/>
            <a:ext cx="4433248" cy="3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>
                <a:solidFill>
                  <a:srgbClr val="000000"/>
                </a:solidFill>
              </a:rPr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38696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559088" y="2337204"/>
            <a:ext cx="6074008" cy="72346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  <p:sp>
        <p:nvSpPr>
          <p:cNvPr id="7" name="Titel 4"/>
          <p:cNvSpPr>
            <a:spLocks noGrp="1"/>
          </p:cNvSpPr>
          <p:nvPr>
            <p:ph type="title" hasCustomPrompt="1"/>
          </p:nvPr>
        </p:nvSpPr>
        <p:spPr>
          <a:xfrm>
            <a:off x="547312" y="429628"/>
            <a:ext cx="6085785" cy="107151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6030" y="9682262"/>
            <a:ext cx="4433248" cy="3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>
                <a:solidFill>
                  <a:srgbClr val="000000"/>
                </a:solidFill>
              </a:rPr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275209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9088" y="2337198"/>
            <a:ext cx="6074008" cy="72346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br>
              <a:rPr lang="de-DE" dirty="0"/>
            </a:br>
            <a:r>
              <a:rPr lang="de-DE" dirty="0"/>
              <a:t>Textfeld für Kernaussagen,</a:t>
            </a:r>
            <a:br>
              <a:rPr lang="de-DE" dirty="0"/>
            </a:br>
            <a:r>
              <a:rPr lang="de-DE" dirty="0"/>
              <a:t>Zitate, Botschaften usw.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6030" y="9682262"/>
            <a:ext cx="4433248" cy="3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>
                <a:solidFill>
                  <a:srgbClr val="000000"/>
                </a:solidFill>
              </a:rPr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86400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2146030" y="9677797"/>
            <a:ext cx="4433248" cy="36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Thema, 0. Monat 2010,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233765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4" y="422276"/>
            <a:ext cx="7199313" cy="766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1151" y="1271587"/>
            <a:ext cx="6053138" cy="765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6770019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/>
          <p:cNvPicPr preferRelativeResize="0"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200901" cy="5143501"/>
          </a:xfrm>
          <a:prstGeom prst="rect">
            <a:avLst/>
          </a:prstGeom>
        </p:spPr>
      </p:pic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422121" y="1680881"/>
            <a:ext cx="6650528" cy="8360223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39"/>
              <a:ext cx="51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 eaLnBrk="1" hangingPunct="1">
                <a:spcBef>
                  <a:spcPct val="0"/>
                </a:spcBef>
                <a:buClrTx/>
                <a:tabLst>
                  <a:tab pos="546100" algn="r"/>
                </a:tabLst>
              </a:pPr>
              <a:r>
                <a:rPr lang="de-DE" sz="120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 eaLnBrk="1" hangingPunct="1">
                <a:spcBef>
                  <a:spcPct val="0"/>
                </a:spcBef>
                <a:buClrTx/>
              </a:pPr>
              <a:r>
                <a:rPr lang="de-DE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737" cy="611"/>
              <a:chOff x="4902" y="169"/>
              <a:chExt cx="737" cy="612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ClrTx/>
                </a:pPr>
                <a:endParaRPr lang="de-D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1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ClrTx/>
                </a:pPr>
                <a:endParaRPr lang="de-D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467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ClrTx/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467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ClrTx/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467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ClrTx/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1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ClrTx/>
                </a:pPr>
                <a:endParaRPr lang="de-DE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467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ClrTx/>
                </a:pPr>
                <a:r>
                  <a:rPr lang="en-US" sz="140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1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ClrTx/>
                </a:pPr>
                <a:endParaRPr lang="de-DE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37"/>
              <a:ext cx="51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 eaLnBrk="1" hangingPunct="1">
                <a:spcBef>
                  <a:spcPct val="0"/>
                </a:spcBef>
                <a:buClrTx/>
                <a:tabLst>
                  <a:tab pos="546100" algn="r"/>
                </a:tabLst>
              </a:pPr>
              <a:r>
                <a:rPr lang="de-DE" sz="120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84674" y="9672437"/>
            <a:ext cx="7116227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</a:pPr>
            <a:endParaRPr lang="de-DE" sz="2000">
              <a:solidFill>
                <a:srgbClr val="000000"/>
              </a:solidFill>
            </a:endParaRPr>
          </a:p>
        </p:txBody>
      </p:sp>
      <p:pic>
        <p:nvPicPr>
          <p:cNvPr id="21" name="Picture 5" descr="62701_C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13" y="9683870"/>
            <a:ext cx="1756387" cy="36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hyperlink" Target="http://berufenet.arbeitsagentur.de/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hyperlink" Target="http://www.arbeitsagentur.de/nn_27908/zentraler-Content/A01-Allgemein-Info/A016-Infomanagement/Allgemein/Startseite-Jobboerse.html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hyperlink" Target="http://infobub.arbeitsagentur.de/kurs/index.jsp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2171">
            <a:off x="229789" y="3967111"/>
            <a:ext cx="983509" cy="71157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29" y="929103"/>
            <a:ext cx="910935" cy="1289819"/>
          </a:xfrm>
          <a:prstGeom prst="rect">
            <a:avLst/>
          </a:prstGeom>
        </p:spPr>
      </p:pic>
      <p:sp>
        <p:nvSpPr>
          <p:cNvPr id="1555474" name="Rectangle 18"/>
          <p:cNvSpPr>
            <a:spLocks noChangeArrowheads="1"/>
          </p:cNvSpPr>
          <p:nvPr/>
        </p:nvSpPr>
        <p:spPr bwMode="auto">
          <a:xfrm>
            <a:off x="377930" y="990487"/>
            <a:ext cx="6800850" cy="85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619" tIns="47311" rIns="94619" bIns="47311"/>
          <a:lstStyle>
            <a:lvl1pPr>
              <a:spcBef>
                <a:spcPct val="40000"/>
              </a:spcBef>
              <a:buFont typeface="Arial Unicode MS" pitchFamily="34" charset="-128"/>
              <a:buBlip>
                <a:blip r:embed="rId4"/>
              </a:buBlip>
              <a:defRPr sz="1900">
                <a:solidFill>
                  <a:schemeClr val="tx1"/>
                </a:solidFill>
                <a:latin typeface="Arial" charset="0"/>
              </a:defRPr>
            </a:lvl1pPr>
            <a:lvl2pPr marL="820738" indent="-285750">
              <a:spcBef>
                <a:spcPct val="40000"/>
              </a:spcBef>
              <a:buFont typeface="Arial Unicode MS" pitchFamily="34" charset="-128"/>
              <a:buChar char="-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8725" indent="-228600">
              <a:spcBef>
                <a:spcPct val="40000"/>
              </a:spcBef>
              <a:buFont typeface="Arial Unicode MS" pitchFamily="34" charset="-128"/>
              <a:buChar char="-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36713" indent="-228600"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de-DE" altLang="de-DE" sz="1200" dirty="0"/>
              <a:t> Berufswahlveranstaltungen in den Schulen </a:t>
            </a:r>
          </a:p>
          <a:p>
            <a:pPr eaLnBrk="1" hangingPunct="1">
              <a:buClrTx/>
            </a:pPr>
            <a:r>
              <a:rPr lang="de-DE" altLang="de-DE" sz="1200" dirty="0"/>
              <a:t> Schulsprechstunden in den Schulen </a:t>
            </a:r>
          </a:p>
          <a:p>
            <a:pPr eaLnBrk="1" hangingPunct="1">
              <a:buClrTx/>
            </a:pPr>
            <a:r>
              <a:rPr lang="de-DE" altLang="de-DE" sz="1200" dirty="0"/>
              <a:t> Umfangreiches Printmedienangebot</a:t>
            </a:r>
          </a:p>
          <a:p>
            <a:pPr eaLnBrk="1" hangingPunct="1">
              <a:buClrTx/>
            </a:pPr>
            <a:r>
              <a:rPr lang="de-DE" altLang="de-DE" sz="1200" dirty="0"/>
              <a:t> </a:t>
            </a:r>
            <a:r>
              <a:rPr lang="de-DE" altLang="de-DE" sz="1000" dirty="0"/>
              <a:t>Berufsinformationszentrum (</a:t>
            </a:r>
            <a:r>
              <a:rPr lang="de-DE" altLang="de-DE" sz="1000" b="1" dirty="0"/>
              <a:t>BIZ</a:t>
            </a:r>
            <a:r>
              <a:rPr lang="de-DE" altLang="de-DE" sz="1000" dirty="0"/>
              <a:t>) </a:t>
            </a:r>
            <a:r>
              <a:rPr lang="de-DE" altLang="de-DE" sz="1000" u="sng" dirty="0"/>
              <a:t>ohne</a:t>
            </a:r>
            <a:r>
              <a:rPr lang="de-DE" altLang="de-DE" sz="1000" dirty="0"/>
              <a:t> Terminabsprache (z.Zt. geschlossen)</a:t>
            </a:r>
          </a:p>
          <a:p>
            <a:pPr eaLnBrk="1" hangingPunct="1">
              <a:buClrTx/>
            </a:pPr>
            <a:r>
              <a:rPr lang="de-DE" altLang="de-DE" sz="1200" dirty="0"/>
              <a:t> </a:t>
            </a:r>
            <a:r>
              <a:rPr lang="de-DE" altLang="de-DE" sz="1200" b="1" dirty="0"/>
              <a:t>Persönliches Beratungsgespräch</a:t>
            </a:r>
            <a:r>
              <a:rPr lang="de-DE" altLang="de-DE" sz="1200" dirty="0"/>
              <a:t> </a:t>
            </a:r>
            <a:r>
              <a:rPr lang="de-DE" altLang="de-DE" sz="1200" u="sng" dirty="0"/>
              <a:t>nur mit</a:t>
            </a:r>
            <a:r>
              <a:rPr lang="de-DE" altLang="de-DE" sz="1200" dirty="0"/>
              <a:t> Terminabsprache</a:t>
            </a:r>
          </a:p>
          <a:p>
            <a:pPr lvl="1" eaLnBrk="1" hangingPunct="1">
              <a:buClrTx/>
            </a:pPr>
            <a:r>
              <a:rPr lang="de-DE" altLang="de-DE" sz="1200" dirty="0"/>
              <a:t>Vermittlung von betrieblichen Ausbildungsplätzen</a:t>
            </a:r>
          </a:p>
          <a:p>
            <a:pPr lvl="1" eaLnBrk="1" hangingPunct="1">
              <a:buClrTx/>
            </a:pPr>
            <a:r>
              <a:rPr lang="de-DE" altLang="de-DE" sz="1200" dirty="0"/>
              <a:t>Informationen zu schulischen Ausbildungen</a:t>
            </a:r>
          </a:p>
          <a:p>
            <a:pPr eaLnBrk="1" hangingPunct="1">
              <a:buClrTx/>
            </a:pPr>
            <a:r>
              <a:rPr lang="de-DE" altLang="de-DE" sz="1200" dirty="0"/>
              <a:t> Internetangebot</a:t>
            </a:r>
          </a:p>
          <a:p>
            <a:pPr eaLnBrk="1" hangingPunct="1">
              <a:buClrTx/>
              <a:buFont typeface="Arial Unicode MS" pitchFamily="34" charset="-128"/>
              <a:buNone/>
            </a:pPr>
            <a:r>
              <a:rPr lang="de-DE" altLang="de-DE" sz="1200" b="1" dirty="0">
                <a:solidFill>
                  <a:schemeClr val="accent1"/>
                </a:solidFill>
              </a:rPr>
              <a:t>	www.arbeitsagentur.de</a:t>
            </a:r>
            <a:br>
              <a:rPr lang="de-DE" altLang="de-DE" sz="1200" b="1" dirty="0"/>
            </a:br>
            <a:r>
              <a:rPr lang="de-DE" altLang="de-DE" sz="1200" b="1" dirty="0"/>
              <a:t>	</a:t>
            </a:r>
            <a:r>
              <a:rPr lang="de-DE" altLang="de-DE" sz="1200" dirty="0">
                <a:sym typeface="Wingdings" pitchFamily="2" charset="2"/>
              </a:rPr>
              <a:t> </a:t>
            </a:r>
            <a:r>
              <a:rPr lang="de-DE" altLang="de-DE" sz="1200" dirty="0" err="1">
                <a:sym typeface="Wingdings" pitchFamily="2" charset="2"/>
              </a:rPr>
              <a:t>BerufeNet</a:t>
            </a:r>
            <a:r>
              <a:rPr lang="de-DE" altLang="de-DE" sz="1200" dirty="0">
                <a:sym typeface="Wingdings" pitchFamily="2" charset="2"/>
              </a:rPr>
              <a:t> </a:t>
            </a:r>
            <a:br>
              <a:rPr lang="de-DE" altLang="de-DE" sz="1200" dirty="0">
                <a:sym typeface="Wingdings" pitchFamily="2" charset="2"/>
              </a:rPr>
            </a:br>
            <a:r>
              <a:rPr lang="de-DE" altLang="de-DE" sz="1200" dirty="0">
                <a:sym typeface="Wingdings" pitchFamily="2" charset="2"/>
              </a:rPr>
              <a:t>     	    (Berufe-Datenbank)</a:t>
            </a:r>
            <a:br>
              <a:rPr lang="de-DE" altLang="de-DE" sz="1200" dirty="0">
                <a:sym typeface="Wingdings" pitchFamily="2" charset="2"/>
              </a:rPr>
            </a:br>
            <a:r>
              <a:rPr lang="de-DE" altLang="de-DE" sz="1200" dirty="0">
                <a:sym typeface="Wingdings" pitchFamily="2" charset="2"/>
              </a:rPr>
              <a:t>	 </a:t>
            </a:r>
            <a:r>
              <a:rPr lang="de-DE" altLang="de-DE" sz="1200" dirty="0" err="1">
                <a:sym typeface="Wingdings" pitchFamily="2" charset="2"/>
              </a:rPr>
              <a:t>KursNet</a:t>
            </a:r>
            <a:br>
              <a:rPr lang="de-DE" altLang="de-DE" sz="1200" dirty="0">
                <a:sym typeface="Wingdings" pitchFamily="2" charset="2"/>
              </a:rPr>
            </a:br>
            <a:r>
              <a:rPr lang="de-DE" altLang="de-DE" sz="1200" dirty="0">
                <a:sym typeface="Wingdings" pitchFamily="2" charset="2"/>
              </a:rPr>
              <a:t>     	    (Schulische Ausbildungen)</a:t>
            </a:r>
            <a:br>
              <a:rPr lang="de-DE" altLang="de-DE" sz="1200" dirty="0">
                <a:sym typeface="Wingdings" pitchFamily="2" charset="2"/>
              </a:rPr>
            </a:br>
            <a:r>
              <a:rPr lang="de-DE" altLang="de-DE" sz="1200" dirty="0">
                <a:sym typeface="Wingdings" pitchFamily="2" charset="2"/>
              </a:rPr>
              <a:t>	 Jobbörse</a:t>
            </a:r>
            <a:br>
              <a:rPr lang="de-DE" altLang="de-DE" sz="1200" dirty="0">
                <a:sym typeface="Wingdings" pitchFamily="2" charset="2"/>
              </a:rPr>
            </a:br>
            <a:r>
              <a:rPr lang="de-DE" altLang="de-DE" sz="1200" dirty="0">
                <a:sym typeface="Wingdings" pitchFamily="2" charset="2"/>
              </a:rPr>
              <a:t>     	    (Ausbildungsstellen)</a:t>
            </a:r>
          </a:p>
          <a:p>
            <a:pPr eaLnBrk="1" hangingPunct="1">
              <a:buClrTx/>
              <a:buFont typeface="Arial Unicode MS" pitchFamily="34" charset="-128"/>
              <a:buNone/>
            </a:pPr>
            <a:r>
              <a:rPr lang="de-DE" altLang="de-DE" sz="1200" b="1" dirty="0">
                <a:solidFill>
                  <a:schemeClr val="accent1"/>
                </a:solidFill>
                <a:sym typeface="Wingdings" pitchFamily="2" charset="2"/>
              </a:rPr>
              <a:t>	www.planet-beruf.de</a:t>
            </a:r>
            <a:br>
              <a:rPr lang="de-DE" altLang="de-DE" sz="1200" b="1" dirty="0">
                <a:sym typeface="Wingdings" pitchFamily="2" charset="2"/>
              </a:rPr>
            </a:br>
            <a:r>
              <a:rPr lang="de-DE" altLang="de-DE" sz="1200" b="1" dirty="0">
                <a:sym typeface="Wingdings" pitchFamily="2" charset="2"/>
              </a:rPr>
              <a:t>	</a:t>
            </a:r>
            <a:r>
              <a:rPr lang="de-DE" altLang="de-DE" sz="1200" dirty="0">
                <a:sym typeface="Wingdings" pitchFamily="2" charset="2"/>
              </a:rPr>
              <a:t> Check-U</a:t>
            </a:r>
          </a:p>
          <a:p>
            <a:pPr eaLnBrk="1" hangingPunct="1">
              <a:buClrTx/>
              <a:buFont typeface="Arial Unicode MS" pitchFamily="34" charset="-128"/>
              <a:buNone/>
            </a:pPr>
            <a:r>
              <a:rPr lang="de-DE" altLang="de-DE" sz="1200" dirty="0">
                <a:sym typeface="Wingdings" pitchFamily="2" charset="2"/>
              </a:rPr>
              <a:t>        	    (Selbsterkundungstool)</a:t>
            </a:r>
          </a:p>
          <a:p>
            <a:pPr eaLnBrk="1" hangingPunct="1">
              <a:buClrTx/>
              <a:buFont typeface="Arial Unicode MS" pitchFamily="34" charset="-128"/>
              <a:buNone/>
            </a:pPr>
            <a:r>
              <a:rPr lang="de-DE" altLang="de-DE" sz="1200" b="1" dirty="0">
                <a:solidFill>
                  <a:schemeClr val="accent1"/>
                </a:solidFill>
                <a:sym typeface="Wingdings" pitchFamily="2" charset="2"/>
              </a:rPr>
              <a:t>	www.berufe.tv</a:t>
            </a:r>
            <a:br>
              <a:rPr lang="de-DE" altLang="de-DE" sz="1200" b="1" dirty="0">
                <a:solidFill>
                  <a:schemeClr val="accent1"/>
                </a:solidFill>
                <a:sym typeface="Wingdings" pitchFamily="2" charset="2"/>
              </a:rPr>
            </a:br>
            <a:r>
              <a:rPr lang="de-DE" altLang="de-DE" sz="1200" b="1" dirty="0">
                <a:solidFill>
                  <a:schemeClr val="accent1"/>
                </a:solidFill>
                <a:sym typeface="Wingdings" pitchFamily="2" charset="2"/>
              </a:rPr>
              <a:t>	</a:t>
            </a:r>
            <a:r>
              <a:rPr lang="de-DE" altLang="de-DE" sz="1200" dirty="0">
                <a:sym typeface="Wingdings" pitchFamily="2" charset="2"/>
              </a:rPr>
              <a:t> Filme zu vielen Berufen</a:t>
            </a:r>
          </a:p>
          <a:p>
            <a:pPr eaLnBrk="1" hangingPunct="1">
              <a:buClrTx/>
              <a:buFont typeface="Arial Unicode MS" pitchFamily="34" charset="-128"/>
              <a:buNone/>
            </a:pPr>
            <a:endParaRPr lang="de-DE" altLang="de-DE" sz="1800" b="1" dirty="0">
              <a:sym typeface="Wingdings" pitchFamily="2" charset="2"/>
            </a:endParaRPr>
          </a:p>
          <a:p>
            <a:pPr eaLnBrk="1" hangingPunct="1">
              <a:buClrTx/>
              <a:buFont typeface="Arial Unicode MS" pitchFamily="34" charset="-128"/>
              <a:buNone/>
            </a:pPr>
            <a:endParaRPr lang="de-DE" altLang="de-DE" sz="1800" b="1" dirty="0">
              <a:sym typeface="Wingdings" pitchFamily="2" charset="2"/>
            </a:endParaRPr>
          </a:p>
          <a:p>
            <a:pPr eaLnBrk="1" hangingPunct="1">
              <a:buClrTx/>
              <a:buFont typeface="Arial Unicode MS" pitchFamily="34" charset="-128"/>
              <a:buNone/>
            </a:pPr>
            <a:r>
              <a:rPr lang="de-DE" altLang="de-DE" sz="1800" b="1" dirty="0">
                <a:sym typeface="Wingdings" pitchFamily="2" charset="2"/>
              </a:rPr>
              <a:t>Kontaktdaten: Kirsten Ott</a:t>
            </a:r>
          </a:p>
          <a:p>
            <a:pPr eaLnBrk="1" hangingPunct="1">
              <a:buClrTx/>
              <a:buFont typeface="Arial Unicode MS" pitchFamily="34" charset="-128"/>
              <a:buNone/>
            </a:pPr>
            <a:r>
              <a:rPr lang="de-DE" altLang="de-DE" sz="1200" dirty="0"/>
              <a:t>Agentur für Arbeit Heilbronn</a:t>
            </a:r>
            <a:br>
              <a:rPr lang="de-DE" altLang="de-DE" sz="1200" dirty="0"/>
            </a:br>
            <a:r>
              <a:rPr lang="de-DE" altLang="de-DE" sz="1200" dirty="0"/>
              <a:t>Rosenbergstr. 50</a:t>
            </a:r>
            <a:br>
              <a:rPr lang="de-DE" altLang="de-DE" sz="1200" dirty="0"/>
            </a:br>
            <a:r>
              <a:rPr lang="de-DE" altLang="de-DE" sz="1200" dirty="0"/>
              <a:t>74074 Heilbronn</a:t>
            </a:r>
            <a:br>
              <a:rPr lang="de-DE" altLang="de-DE" sz="1200" dirty="0"/>
            </a:br>
            <a:br>
              <a:rPr lang="de-DE" altLang="de-DE" sz="1200" dirty="0"/>
            </a:br>
            <a:r>
              <a:rPr lang="de-DE" altLang="de-DE" sz="1200" u="sng" strike="sngStrike" dirty="0"/>
              <a:t>Öffnungszeiten</a:t>
            </a:r>
            <a:r>
              <a:rPr lang="de-DE" altLang="de-DE" sz="1200" i="1" u="sng" strike="sngStrike" dirty="0"/>
              <a:t> </a:t>
            </a:r>
            <a:r>
              <a:rPr lang="de-DE" altLang="de-DE" sz="1200" b="1" u="sng" strike="sngStrike" dirty="0"/>
              <a:t>BIZ </a:t>
            </a:r>
            <a:r>
              <a:rPr lang="de-DE" altLang="de-DE" sz="1200" u="sng" strike="sngStrike" dirty="0"/>
              <a:t>(Berufsinformationszentrum):</a:t>
            </a:r>
            <a:br>
              <a:rPr lang="de-DE" altLang="de-DE" sz="1200" strike="sngStrike" dirty="0"/>
            </a:br>
            <a:r>
              <a:rPr lang="de-DE" altLang="de-DE" sz="1200" strike="sngStrike" dirty="0"/>
              <a:t>Montag – Mittwoch	7.30 Uhr – 16.00 Uhr</a:t>
            </a:r>
            <a:br>
              <a:rPr lang="de-DE" altLang="de-DE" sz="1200" strike="sngStrike" dirty="0"/>
            </a:br>
            <a:r>
              <a:rPr lang="de-DE" altLang="de-DE" sz="1200" strike="sngStrike" dirty="0"/>
              <a:t>Donnerstag		7.30 Uhr – 18.00 Uhr</a:t>
            </a:r>
            <a:br>
              <a:rPr lang="de-DE" altLang="de-DE" sz="1200" strike="sngStrike" dirty="0"/>
            </a:br>
            <a:r>
              <a:rPr lang="de-DE" altLang="de-DE" sz="1200" strike="sngStrike" dirty="0"/>
              <a:t>Freitag		7.30 Uhr – 12.00 Uhr</a:t>
            </a:r>
            <a:br>
              <a:rPr lang="de-DE" altLang="de-DE" sz="1200" strike="sngStrike" dirty="0"/>
            </a:br>
            <a:endParaRPr lang="de-DE" altLang="de-DE" sz="1200" strike="sngStrike" dirty="0"/>
          </a:p>
          <a:p>
            <a:pPr eaLnBrk="1" hangingPunct="1">
              <a:buClrTx/>
              <a:buFont typeface="Arial Unicode MS" pitchFamily="34" charset="-128"/>
              <a:buNone/>
            </a:pPr>
            <a:r>
              <a:rPr lang="de-DE" altLang="de-DE" sz="1200" b="1" dirty="0"/>
              <a:t>Persönliches Beratungsgespräch </a:t>
            </a:r>
            <a:r>
              <a:rPr lang="de-DE" altLang="de-DE" sz="1200" b="1" u="sng" dirty="0"/>
              <a:t>nur mit</a:t>
            </a:r>
            <a:r>
              <a:rPr lang="de-DE" altLang="de-DE" sz="1200" dirty="0"/>
              <a:t> </a:t>
            </a:r>
            <a:r>
              <a:rPr lang="de-DE" altLang="de-DE" sz="1200" b="1" dirty="0"/>
              <a:t>Terminvereinbarung - Anmeldung:</a:t>
            </a:r>
          </a:p>
          <a:p>
            <a:pPr eaLnBrk="1" hangingPunct="1">
              <a:buClrTx/>
              <a:buNone/>
            </a:pPr>
            <a:r>
              <a:rPr lang="de-DE" altLang="de-DE" sz="1200" dirty="0">
                <a:solidFill>
                  <a:srgbClr val="000000"/>
                </a:solidFill>
              </a:rPr>
              <a:t>Hotline Berufsberatung	07131 969 888 (Mo – Do 8.00-16.00 Uhr, Fr 8.00-12.30 Uhr)</a:t>
            </a:r>
            <a:br>
              <a:rPr lang="de-DE" altLang="de-DE" sz="1000" dirty="0">
                <a:solidFill>
                  <a:srgbClr val="000000"/>
                </a:solidFill>
              </a:rPr>
            </a:br>
            <a:r>
              <a:rPr lang="de-DE" altLang="de-DE" sz="1200" dirty="0"/>
              <a:t>Service-Center	0 800 4 5555 00 (Mo – Fr 8.00-18.00 Uhr)                                         		(Anrufe über die Hotline sind kostenlos)</a:t>
            </a:r>
            <a:endParaRPr lang="de-DE" altLang="de-DE" sz="1000" dirty="0"/>
          </a:p>
          <a:p>
            <a:pPr eaLnBrk="1" hangingPunct="1">
              <a:buClrTx/>
              <a:buFont typeface="Arial Unicode MS" pitchFamily="34" charset="-128"/>
              <a:buNone/>
            </a:pPr>
            <a:r>
              <a:rPr lang="de-DE" altLang="de-DE" sz="1200" u="sng" dirty="0"/>
              <a:t>E-Mail</a:t>
            </a:r>
            <a:r>
              <a:rPr lang="de-DE" altLang="de-DE" sz="1200" dirty="0"/>
              <a:t>		Heilbronn.Berufsberatung-vor-dem-Erwerbsleben@arbeitsagentur.de</a:t>
            </a:r>
          </a:p>
        </p:txBody>
      </p:sp>
      <p:sp>
        <p:nvSpPr>
          <p:cNvPr id="1555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1163" y="295276"/>
            <a:ext cx="6789738" cy="766763"/>
          </a:xfrm>
        </p:spPr>
        <p:txBody>
          <a:bodyPr/>
          <a:lstStyle/>
          <a:p>
            <a:r>
              <a:rPr lang="de-DE" altLang="de-DE" sz="1800" dirty="0">
                <a:solidFill>
                  <a:schemeClr val="bg1"/>
                </a:solidFill>
              </a:rPr>
              <a:t>Angebote der Berufsberatung Heilbronn</a:t>
            </a:r>
          </a:p>
        </p:txBody>
      </p:sp>
      <p:pic>
        <p:nvPicPr>
          <p:cNvPr id="1555475" name="Picture 19" descr="Logo JOBbör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4262439"/>
            <a:ext cx="976312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5476" name="Picture 20" descr="Logo BERUFENET">
            <a:hlinkClick r:id="rId7" tooltip="Externer Link: Zu BERUFENET (Öffnet sich in neuem Fenster)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9" y="3525838"/>
            <a:ext cx="97472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5477" name="Picture 21" descr="Logo KURSNET">
            <a:hlinkClick r:id="rId9" tooltip="Externer Link: Zu KURSNET (Öffnet sich in neuem Fenster)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4" y="3905250"/>
            <a:ext cx="97472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5481" name="Picture 25" descr="Logo BERUFE.TV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61" y="4952888"/>
            <a:ext cx="8429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5494" name="Line 38"/>
          <p:cNvSpPr>
            <a:spLocks noChangeShapeType="1"/>
          </p:cNvSpPr>
          <p:nvPr/>
        </p:nvSpPr>
        <p:spPr bwMode="auto">
          <a:xfrm>
            <a:off x="377930" y="6724571"/>
            <a:ext cx="588803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9" name="Bild 1" descr="Logo planet-beruf.d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4545810"/>
            <a:ext cx="1952456" cy="46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 1" descr="http://ba-mediathek.de/data/media/6099/6695029-cmyk.web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03" y="6724571"/>
            <a:ext cx="2184228" cy="146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413">
            <a:off x="179783" y="5425546"/>
            <a:ext cx="1306921" cy="82233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24472" y="5631906"/>
            <a:ext cx="4153929" cy="430887"/>
          </a:xfrm>
          <a:prstGeom prst="rect">
            <a:avLst/>
          </a:prstGeom>
          <a:solidFill>
            <a:srgbClr val="DA001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Handynummer in Kontakten abspeichern und  „Hallo“ als Startnachricht an den </a:t>
            </a:r>
            <a:r>
              <a:rPr lang="de-DE" sz="1100" b="1" dirty="0" err="1">
                <a:solidFill>
                  <a:schemeClr val="bg1"/>
                </a:solidFill>
              </a:rPr>
              <a:t>What´sMeBot</a:t>
            </a:r>
            <a:r>
              <a:rPr lang="de-DE" sz="1100" b="1" dirty="0">
                <a:solidFill>
                  <a:schemeClr val="bg1"/>
                </a:solidFill>
              </a:rPr>
              <a:t>: -4915792379756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15"/>
          <a:srcRect l="3329" t="2932" r="12470" b="5384"/>
          <a:stretch/>
        </p:blipFill>
        <p:spPr>
          <a:xfrm rot="21263348">
            <a:off x="5450099" y="3745489"/>
            <a:ext cx="1350364" cy="75658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90815">
            <a:off x="5619188" y="4891905"/>
            <a:ext cx="1324217" cy="60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726038">
            <a:off x="4932765" y="2200469"/>
            <a:ext cx="824422" cy="12499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176594">
            <a:off x="6093832" y="2347450"/>
            <a:ext cx="792752" cy="112502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BA_Reform_NeuesCD_Vollversion_Final</Template>
  <TotalTime>0</TotalTime>
  <Words>245</Words>
  <Application>Microsoft Office PowerPoint</Application>
  <PresentationFormat>Benutzerdefiniert</PresentationFormat>
  <Paragraphs>21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 Unicode MS</vt:lpstr>
      <vt:lpstr>Arial</vt:lpstr>
      <vt:lpstr>Times New Roman</vt:lpstr>
      <vt:lpstr>Inhaltsfolien</vt:lpstr>
      <vt:lpstr>Angebote der Berufsberatung Heilbronn</vt:lpstr>
    </vt:vector>
  </TitlesOfParts>
  <Manager>Firm I&amp;T</Manager>
  <Company>McKinsey &amp;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Kerninhalte der Reform_x000b_BA – Die Agentur</dc:title>
  <dc:creator>Melanie Greye</dc:creator>
  <cp:keywords>V5</cp:keywords>
  <dc:description>A4 version</dc:description>
  <cp:lastModifiedBy>Roßmann</cp:lastModifiedBy>
  <cp:revision>821</cp:revision>
  <cp:lastPrinted>2018-09-25T08:32:40Z</cp:lastPrinted>
  <dcterms:created xsi:type="dcterms:W3CDTF">2003-08-18T12:52:20Z</dcterms:created>
  <dcterms:modified xsi:type="dcterms:W3CDTF">2021-03-17T11:07:04Z</dcterms:modified>
  <cp:category>POT - U_Template 2000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>Dokument</vt:lpwstr>
  </property>
  <property fmtid="{D5CDD505-2E9C-101B-9397-08002B2CF9AE}" pid="6" name="Delivery Date">
    <vt:lpwstr>Date</vt:lpwstr>
  </property>
  <property fmtid="{D5CDD505-2E9C-101B-9397-08002B2CF9AE}" pid="7" name="DocID">
    <vt:lpwstr>031212MVA2_022126_003_k</vt:lpwstr>
  </property>
  <property fmtid="{D5CDD505-2E9C-101B-9397-08002B2CF9AE}" pid="8" name="DocIDinTitle">
    <vt:bool>false</vt:bool>
  </property>
  <property fmtid="{D5CDD505-2E9C-101B-9397-08002B2CF9AE}" pid="9" name="DocIDinSlide">
    <vt:bool>true</vt:bool>
  </property>
  <property fmtid="{D5CDD505-2E9C-101B-9397-08002B2CF9AE}" pid="10" name="DocIDPosition">
    <vt:i4>0</vt:i4>
  </property>
</Properties>
</file>