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60" r:id="rId3"/>
    <p:sldId id="273" r:id="rId4"/>
    <p:sldId id="257" r:id="rId5"/>
    <p:sldId id="258" r:id="rId6"/>
    <p:sldId id="262" r:id="rId7"/>
    <p:sldId id="265" r:id="rId8"/>
    <p:sldId id="266" r:id="rId9"/>
    <p:sldId id="269" r:id="rId10"/>
    <p:sldId id="271" r:id="rId11"/>
    <p:sldId id="27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546BA0-2B8D-794E-9738-4A28EB442766}" v="30" dt="2019-09-10T06:12:46.6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Helle Formatvorlage 3 - Akz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ittlere Formatvorlag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98" autoAdjust="0"/>
  </p:normalViewPr>
  <p:slideViewPr>
    <p:cSldViewPr snapToGrid="0" snapToObjects="1">
      <p:cViewPr varScale="1">
        <p:scale>
          <a:sx n="92" d="100"/>
          <a:sy n="92" d="100"/>
        </p:scale>
        <p:origin x="307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05EAA6-86BF-5943-9C15-C8FF9A093EB3}" type="datetimeFigureOut">
              <a:rPr lang="de-DE" smtClean="0"/>
              <a:t>14.10.2022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94F0E12-3F55-EA46-91A7-21C1B7F87FEE}" type="slidenum">
              <a:rPr lang="de-DE" smtClean="0"/>
              <a:t>‹Nr.›</a:t>
            </a:fld>
            <a:endParaRPr lang="de-DE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5599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5EAA6-86BF-5943-9C15-C8FF9A093EB3}" type="datetimeFigureOut">
              <a:rPr lang="de-DE" smtClean="0"/>
              <a:t>14.10.2022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F0E12-3F55-EA46-91A7-21C1B7F87F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9278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5EAA6-86BF-5943-9C15-C8FF9A093EB3}" type="datetimeFigureOut">
              <a:rPr lang="de-DE" smtClean="0"/>
              <a:t>14.10.2022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F0E12-3F55-EA46-91A7-21C1B7F87F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1742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5EAA6-86BF-5943-9C15-C8FF9A093EB3}" type="datetimeFigureOut">
              <a:rPr lang="de-DE" smtClean="0"/>
              <a:t>14.10.2022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F0E12-3F55-EA46-91A7-21C1B7F87F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5726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5EAA6-86BF-5943-9C15-C8FF9A093EB3}" type="datetimeFigureOut">
              <a:rPr lang="de-DE" smtClean="0"/>
              <a:t>14.10.2022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F0E12-3F55-EA46-91A7-21C1B7F87FEE}" type="slidenum">
              <a:rPr lang="de-DE" smtClean="0"/>
              <a:t>‹Nr.›</a:t>
            </a:fld>
            <a:endParaRPr lang="de-DE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386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5EAA6-86BF-5943-9C15-C8FF9A093EB3}" type="datetimeFigureOut">
              <a:rPr lang="de-DE" smtClean="0"/>
              <a:t>14.10.2022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F0E12-3F55-EA46-91A7-21C1B7F87F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5716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5EAA6-86BF-5943-9C15-C8FF9A093EB3}" type="datetimeFigureOut">
              <a:rPr lang="de-DE" smtClean="0"/>
              <a:t>14.10.2022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F0E12-3F55-EA46-91A7-21C1B7F87F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0503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5EAA6-86BF-5943-9C15-C8FF9A093EB3}" type="datetimeFigureOut">
              <a:rPr lang="de-DE" smtClean="0"/>
              <a:t>14.10.2022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F0E12-3F55-EA46-91A7-21C1B7F87F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8756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5EAA6-86BF-5943-9C15-C8FF9A093EB3}" type="datetimeFigureOut">
              <a:rPr lang="de-DE" smtClean="0"/>
              <a:t>14.10.2022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F0E12-3F55-EA46-91A7-21C1B7F87F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663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5EAA6-86BF-5943-9C15-C8FF9A093EB3}" type="datetimeFigureOut">
              <a:rPr lang="de-DE" smtClean="0"/>
              <a:t>14.10.2022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F0E12-3F55-EA46-91A7-21C1B7F87F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2725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5EAA6-86BF-5943-9C15-C8FF9A093EB3}" type="datetimeFigureOut">
              <a:rPr lang="de-DE" smtClean="0"/>
              <a:t>14.10.2022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F0E12-3F55-EA46-91A7-21C1B7F87F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147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4105EAA6-86BF-5943-9C15-C8FF9A093EB3}" type="datetimeFigureOut">
              <a:rPr lang="de-DE" smtClean="0"/>
              <a:t>14.10.2022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594F0E12-3F55-EA46-91A7-21C1B7F87F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0746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9FAB30-9CA2-5645-A030-B6D06AAAAF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Zusammenfassung Abschlussprüfung Hauptschule 22/23</a:t>
            </a:r>
          </a:p>
        </p:txBody>
      </p:sp>
    </p:spTree>
    <p:extLst>
      <p:ext uri="{BB962C8B-B14F-4D97-AF65-F5344CB8AC3E}">
        <p14:creationId xmlns:p14="http://schemas.microsoft.com/office/powerpoint/2010/main" val="3211341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AA5C49E5-4B73-D04D-A6BE-BA50131EE6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345" y="745067"/>
            <a:ext cx="11780104" cy="543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275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2ED84DD6-8A68-4994-8094-8DDBE89BF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210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76049D7-366E-4AC9-B689-460CC28F8E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2944" y="246887"/>
            <a:ext cx="4397755" cy="6377939"/>
          </a:xfrm>
          <a:prstGeom prst="rect">
            <a:avLst/>
          </a:prstGeom>
          <a:solidFill>
            <a:srgbClr val="A6B727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BC9E91F8-C4AE-4EB0-8B76-FF3F3FC718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370284" y="4405863"/>
            <a:ext cx="2763075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4AD45A04-4150-4943-BB06-EEEDDD73BF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D9FAB30-9CA2-5645-A030-B6D06AAAAF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95138" y="857675"/>
            <a:ext cx="3113366" cy="3622844"/>
          </a:xfrm>
        </p:spPr>
        <p:txBody>
          <a:bodyPr>
            <a:normAutofit/>
          </a:bodyPr>
          <a:lstStyle/>
          <a:p>
            <a:r>
              <a:rPr lang="de-DE" sz="1400"/>
              <a:t>Hauptschulabschlussprüfung - Termine auf einen Blick</a:t>
            </a: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C2F92417-25B2-474A-9608-42C22429D8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0091897"/>
              </p:ext>
            </p:extLst>
          </p:nvPr>
        </p:nvGraphicFramePr>
        <p:xfrm>
          <a:off x="872064" y="1230241"/>
          <a:ext cx="6045577" cy="5250471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1142192">
                  <a:extLst>
                    <a:ext uri="{9D8B030D-6E8A-4147-A177-3AD203B41FA5}">
                      <a16:colId xmlns:a16="http://schemas.microsoft.com/office/drawing/2014/main" val="301624599"/>
                    </a:ext>
                  </a:extLst>
                </a:gridCol>
                <a:gridCol w="4903385">
                  <a:extLst>
                    <a:ext uri="{9D8B030D-6E8A-4147-A177-3AD203B41FA5}">
                      <a16:colId xmlns:a16="http://schemas.microsoft.com/office/drawing/2014/main" val="3469287440"/>
                    </a:ext>
                  </a:extLst>
                </a:gridCol>
              </a:tblGrid>
              <a:tr h="2964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dirty="0">
                          <a:effectLst/>
                          <a:latin typeface="+mn-lt"/>
                        </a:rPr>
                        <a:t>Termine</a:t>
                      </a:r>
                      <a:endParaRPr lang="de-DE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3" marR="65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dirty="0">
                          <a:effectLst/>
                          <a:latin typeface="+mn-lt"/>
                        </a:rPr>
                        <a:t>Prüfungsteile</a:t>
                      </a:r>
                      <a:endParaRPr lang="de-DE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3" marR="65103" marT="0" marB="0"/>
                </a:tc>
                <a:extLst>
                  <a:ext uri="{0D108BD9-81ED-4DB2-BD59-A6C34878D82A}">
                    <a16:rowId xmlns:a16="http://schemas.microsoft.com/office/drawing/2014/main" val="311121345"/>
                  </a:ext>
                </a:extLst>
              </a:tr>
              <a:tr h="2862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Ende Oktober</a:t>
                      </a:r>
                    </a:p>
                  </a:txBody>
                  <a:tcPr marL="65103" marR="65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Themenabgabe</a:t>
                      </a:r>
                      <a:r>
                        <a:rPr lang="de-DE" sz="1200" baseline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Projektarbeit</a:t>
                      </a:r>
                      <a:endParaRPr lang="de-DE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3" marR="65103" marT="0" marB="0"/>
                </a:tc>
                <a:extLst>
                  <a:ext uri="{0D108BD9-81ED-4DB2-BD59-A6C34878D82A}">
                    <a16:rowId xmlns:a16="http://schemas.microsoft.com/office/drawing/2014/main" val="940987808"/>
                  </a:ext>
                </a:extLst>
              </a:tr>
              <a:tr h="4850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26.10.22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07.12.22</a:t>
                      </a:r>
                    </a:p>
                  </a:txBody>
                  <a:tcPr marL="65103" marR="65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Beratungstermin 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Beratungstermin II</a:t>
                      </a:r>
                    </a:p>
                  </a:txBody>
                  <a:tcPr marL="65103" marR="65103" marT="0" marB="0"/>
                </a:tc>
                <a:extLst>
                  <a:ext uri="{0D108BD9-81ED-4DB2-BD59-A6C34878D82A}">
                    <a16:rowId xmlns:a16="http://schemas.microsoft.com/office/drawing/2014/main" val="4048946739"/>
                  </a:ext>
                </a:extLst>
              </a:tr>
              <a:tr h="3953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dirty="0">
                          <a:effectLst/>
                          <a:latin typeface="+mn-lt"/>
                        </a:rPr>
                        <a:t>16.-20.01.23</a:t>
                      </a:r>
                    </a:p>
                  </a:txBody>
                  <a:tcPr marL="65103" marR="6510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dirty="0">
                          <a:effectLst/>
                          <a:latin typeface="+mn-lt"/>
                        </a:rPr>
                        <a:t>Durchführung Projektarbeit  Kl.: 9a,b,d</a:t>
                      </a:r>
                    </a:p>
                  </a:txBody>
                  <a:tcPr marL="65103" marR="65103" marT="0" marB="0"/>
                </a:tc>
                <a:extLst>
                  <a:ext uri="{0D108BD9-81ED-4DB2-BD59-A6C34878D82A}">
                    <a16:rowId xmlns:a16="http://schemas.microsoft.com/office/drawing/2014/main" val="23326316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23.-27.01.23</a:t>
                      </a:r>
                    </a:p>
                  </a:txBody>
                  <a:tcPr marL="65103" marR="65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Durchführung Projektarbeit Kl.: 9c,e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e-DE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3" marR="65103" marT="0" marB="0"/>
                </a:tc>
                <a:extLst>
                  <a:ext uri="{0D108BD9-81ED-4DB2-BD59-A6C34878D82A}">
                    <a16:rowId xmlns:a16="http://schemas.microsoft.com/office/drawing/2014/main" val="2179445612"/>
                  </a:ext>
                </a:extLst>
              </a:tr>
              <a:tr h="6198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dirty="0">
                          <a:effectLst/>
                          <a:latin typeface="+mn-lt"/>
                        </a:rPr>
                        <a:t>1.2.23</a:t>
                      </a:r>
                      <a:endParaRPr lang="de-DE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3" marR="65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dirty="0">
                          <a:effectLst/>
                          <a:latin typeface="+mn-lt"/>
                        </a:rPr>
                        <a:t>Halbjahreszeugnisse/ Bekanntgabe des Notenstands in den schriftl. Prüfungsfächern zur Orientierung (keine Anmeldenote, Noten werden weiterhin auch in diesen Fächern erhoben)</a:t>
                      </a:r>
                      <a:endParaRPr lang="de-DE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3" marR="65103" marT="0" marB="0"/>
                </a:tc>
                <a:extLst>
                  <a:ext uri="{0D108BD9-81ED-4DB2-BD59-A6C34878D82A}">
                    <a16:rowId xmlns:a16="http://schemas.microsoft.com/office/drawing/2014/main" val="1620180412"/>
                  </a:ext>
                </a:extLst>
              </a:tr>
              <a:tr h="2292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dirty="0">
                          <a:effectLst/>
                          <a:latin typeface="+mn-lt"/>
                        </a:rPr>
                        <a:t>6.3.-1o.3.23</a:t>
                      </a:r>
                      <a:endParaRPr lang="de-DE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3" marR="65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dirty="0">
                          <a:effectLst/>
                          <a:latin typeface="+mn-lt"/>
                        </a:rPr>
                        <a:t>Kommunikationsprüfung Englisch</a:t>
                      </a:r>
                      <a:endParaRPr lang="de-DE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3" marR="65103" marT="0" marB="0"/>
                </a:tc>
                <a:extLst>
                  <a:ext uri="{0D108BD9-81ED-4DB2-BD59-A6C34878D82A}">
                    <a16:rowId xmlns:a16="http://schemas.microsoft.com/office/drawing/2014/main" val="843363161"/>
                  </a:ext>
                </a:extLst>
              </a:tr>
              <a:tr h="2292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05.05.23</a:t>
                      </a:r>
                    </a:p>
                  </a:txBody>
                  <a:tcPr marL="65103" marR="65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Bekanntgabe der Noten der schriftl. Prüfungsfächer</a:t>
                      </a:r>
                    </a:p>
                  </a:txBody>
                  <a:tcPr marL="65103" marR="65103" marT="0" marB="0"/>
                </a:tc>
                <a:extLst>
                  <a:ext uri="{0D108BD9-81ED-4DB2-BD59-A6C34878D82A}">
                    <a16:rowId xmlns:a16="http://schemas.microsoft.com/office/drawing/2014/main" val="3166032960"/>
                  </a:ext>
                </a:extLst>
              </a:tr>
              <a:tr h="2292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dirty="0">
                          <a:effectLst/>
                          <a:latin typeface="+mn-lt"/>
                        </a:rPr>
                        <a:t>15.5.23</a:t>
                      </a:r>
                      <a:endParaRPr lang="de-DE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3" marR="65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dirty="0">
                          <a:effectLst/>
                          <a:latin typeface="+mn-lt"/>
                        </a:rPr>
                        <a:t>Haupttermin schriftl. Prüfung Deutsch, Beginn 8:00 Uhr</a:t>
                      </a:r>
                      <a:endParaRPr lang="de-DE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3" marR="65103" marT="0" marB="0"/>
                </a:tc>
                <a:extLst>
                  <a:ext uri="{0D108BD9-81ED-4DB2-BD59-A6C34878D82A}">
                    <a16:rowId xmlns:a16="http://schemas.microsoft.com/office/drawing/2014/main" val="3075824044"/>
                  </a:ext>
                </a:extLst>
              </a:tr>
              <a:tr h="2292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dirty="0">
                          <a:effectLst/>
                          <a:latin typeface="+mn-lt"/>
                        </a:rPr>
                        <a:t>17.5.23</a:t>
                      </a:r>
                      <a:endParaRPr lang="de-DE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3" marR="65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dirty="0">
                          <a:effectLst/>
                          <a:latin typeface="+mn-lt"/>
                        </a:rPr>
                        <a:t>Haupttermin schriftl. Prüfung Englisch, Beginn 8:00 Uhr</a:t>
                      </a:r>
                      <a:endParaRPr lang="de-DE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3" marR="65103" marT="0" marB="0"/>
                </a:tc>
                <a:extLst>
                  <a:ext uri="{0D108BD9-81ED-4DB2-BD59-A6C34878D82A}">
                    <a16:rowId xmlns:a16="http://schemas.microsoft.com/office/drawing/2014/main" val="1251590849"/>
                  </a:ext>
                </a:extLst>
              </a:tr>
              <a:tr h="2292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dirty="0">
                          <a:effectLst/>
                          <a:latin typeface="+mn-lt"/>
                        </a:rPr>
                        <a:t>23.5.23</a:t>
                      </a:r>
                      <a:endParaRPr lang="de-DE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3" marR="65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dirty="0">
                          <a:effectLst/>
                          <a:latin typeface="+mn-lt"/>
                        </a:rPr>
                        <a:t>Haupttermin schriftl. Prüfung Mathematik, Beginn 8:00Uhr</a:t>
                      </a:r>
                      <a:endParaRPr lang="de-DE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3" marR="65103" marT="0" marB="0"/>
                </a:tc>
                <a:extLst>
                  <a:ext uri="{0D108BD9-81ED-4DB2-BD59-A6C34878D82A}">
                    <a16:rowId xmlns:a16="http://schemas.microsoft.com/office/drawing/2014/main" val="2748734446"/>
                  </a:ext>
                </a:extLst>
              </a:tr>
              <a:tr h="4245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dirty="0">
                          <a:effectLst/>
                          <a:latin typeface="+mn-lt"/>
                        </a:rPr>
                        <a:t>16.6.23</a:t>
                      </a:r>
                      <a:endParaRPr lang="de-DE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3" marR="65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dirty="0">
                          <a:effectLst/>
                          <a:latin typeface="+mn-lt"/>
                        </a:rPr>
                        <a:t>Bekanntgabe der Noten der schriftl. geprüften Fächer  und übrigen Fächer (Übersichtsliste für Schüler)</a:t>
                      </a:r>
                      <a:endParaRPr lang="de-DE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3" marR="65103" marT="0" marB="0"/>
                </a:tc>
                <a:extLst>
                  <a:ext uri="{0D108BD9-81ED-4DB2-BD59-A6C34878D82A}">
                    <a16:rowId xmlns:a16="http://schemas.microsoft.com/office/drawing/2014/main" val="176718202"/>
                  </a:ext>
                </a:extLst>
              </a:tr>
              <a:tr h="2292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dirty="0">
                          <a:effectLst/>
                          <a:latin typeface="+mn-lt"/>
                        </a:rPr>
                        <a:t>26.6.23</a:t>
                      </a:r>
                      <a:endParaRPr lang="de-DE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3" marR="65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dirty="0">
                          <a:effectLst/>
                          <a:latin typeface="+mn-lt"/>
                        </a:rPr>
                        <a:t>Meldung bzw. Abmeldung mdl. Prüfungen</a:t>
                      </a:r>
                      <a:endParaRPr lang="de-DE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3" marR="65103" marT="0" marB="0"/>
                </a:tc>
                <a:extLst>
                  <a:ext uri="{0D108BD9-81ED-4DB2-BD59-A6C34878D82A}">
                    <a16:rowId xmlns:a16="http://schemas.microsoft.com/office/drawing/2014/main" val="1121723978"/>
                  </a:ext>
                </a:extLst>
              </a:tr>
              <a:tr h="4245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dirty="0">
                          <a:effectLst/>
                          <a:latin typeface="+mn-lt"/>
                        </a:rPr>
                        <a:t>28.6.23</a:t>
                      </a:r>
                      <a:endParaRPr lang="de-DE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3" marR="65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dirty="0">
                          <a:effectLst/>
                          <a:latin typeface="+mn-lt"/>
                        </a:rPr>
                        <a:t>Aushang </a:t>
                      </a:r>
                      <a:r>
                        <a:rPr lang="de-DE" sz="1200" dirty="0" err="1">
                          <a:effectLst/>
                          <a:latin typeface="+mn-lt"/>
                        </a:rPr>
                        <a:t>Prüfungspl</a:t>
                      </a:r>
                      <a:r>
                        <a:rPr lang="de-DE" sz="1200" dirty="0">
                          <a:effectLst/>
                          <a:latin typeface="+mn-lt"/>
                        </a:rPr>
                        <a:t>. mdl. Prüfung (individuelle Prüfungstermin siehe Plan am Prüfungsbrett)</a:t>
                      </a:r>
                      <a:endParaRPr lang="de-DE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3" marR="65103" marT="0" marB="0"/>
                </a:tc>
                <a:extLst>
                  <a:ext uri="{0D108BD9-81ED-4DB2-BD59-A6C34878D82A}">
                    <a16:rowId xmlns:a16="http://schemas.microsoft.com/office/drawing/2014/main" val="1849072543"/>
                  </a:ext>
                </a:extLst>
              </a:tr>
              <a:tr h="2292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dirty="0">
                          <a:effectLst/>
                          <a:latin typeface="+mn-lt"/>
                        </a:rPr>
                        <a:t>03.7.-07.7.23</a:t>
                      </a:r>
                      <a:endParaRPr lang="de-DE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3" marR="65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dirty="0">
                          <a:effectLst/>
                          <a:latin typeface="+mn-lt"/>
                        </a:rPr>
                        <a:t>Zeitraum mdl. Prüfungen</a:t>
                      </a:r>
                      <a:endParaRPr lang="de-DE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3" marR="65103" marT="0" marB="0"/>
                </a:tc>
                <a:extLst>
                  <a:ext uri="{0D108BD9-81ED-4DB2-BD59-A6C34878D82A}">
                    <a16:rowId xmlns:a16="http://schemas.microsoft.com/office/drawing/2014/main" val="2460160211"/>
                  </a:ext>
                </a:extLst>
              </a:tr>
              <a:tr h="2292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dirty="0">
                          <a:effectLst/>
                          <a:latin typeface="+mn-lt"/>
                        </a:rPr>
                        <a:t>13.7.23</a:t>
                      </a:r>
                      <a:endParaRPr lang="de-DE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3" marR="65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>
                          <a:effectLst/>
                          <a:latin typeface="+mn-lt"/>
                        </a:rPr>
                        <a:t>Entlassfeier 19 Uhr</a:t>
                      </a:r>
                      <a:endParaRPr lang="de-DE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3" marR="65103" marT="0" marB="0"/>
                </a:tc>
                <a:extLst>
                  <a:ext uri="{0D108BD9-81ED-4DB2-BD59-A6C34878D82A}">
                    <a16:rowId xmlns:a16="http://schemas.microsoft.com/office/drawing/2014/main" val="1601831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8214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0C35AE-59BB-F44E-A745-A827497B4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0723" y="363108"/>
            <a:ext cx="9875520" cy="1356360"/>
          </a:xfrm>
        </p:spPr>
        <p:txBody>
          <a:bodyPr/>
          <a:lstStyle/>
          <a:p>
            <a:r>
              <a:rPr lang="de-DE" dirty="0"/>
              <a:t>Übersicht der Prüfungsteile/ Termine</a:t>
            </a:r>
          </a:p>
        </p:txBody>
      </p:sp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12FBD7F2-8EC2-184E-ABB4-64EB979E8A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870957"/>
              </p:ext>
            </p:extLst>
          </p:nvPr>
        </p:nvGraphicFramePr>
        <p:xfrm>
          <a:off x="667731" y="1357461"/>
          <a:ext cx="11021505" cy="52318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4067">
                  <a:extLst>
                    <a:ext uri="{9D8B030D-6E8A-4147-A177-3AD203B41FA5}">
                      <a16:colId xmlns:a16="http://schemas.microsoft.com/office/drawing/2014/main" val="2579383270"/>
                    </a:ext>
                  </a:extLst>
                </a:gridCol>
                <a:gridCol w="1602557">
                  <a:extLst>
                    <a:ext uri="{9D8B030D-6E8A-4147-A177-3AD203B41FA5}">
                      <a16:colId xmlns:a16="http://schemas.microsoft.com/office/drawing/2014/main" val="406629110"/>
                    </a:ext>
                  </a:extLst>
                </a:gridCol>
                <a:gridCol w="3120272">
                  <a:extLst>
                    <a:ext uri="{9D8B030D-6E8A-4147-A177-3AD203B41FA5}">
                      <a16:colId xmlns:a16="http://schemas.microsoft.com/office/drawing/2014/main" val="3077318964"/>
                    </a:ext>
                  </a:extLst>
                </a:gridCol>
                <a:gridCol w="2724346">
                  <a:extLst>
                    <a:ext uri="{9D8B030D-6E8A-4147-A177-3AD203B41FA5}">
                      <a16:colId xmlns:a16="http://schemas.microsoft.com/office/drawing/2014/main" val="485697071"/>
                    </a:ext>
                  </a:extLst>
                </a:gridCol>
                <a:gridCol w="1431983">
                  <a:extLst>
                    <a:ext uri="{9D8B030D-6E8A-4147-A177-3AD203B41FA5}">
                      <a16:colId xmlns:a16="http://schemas.microsoft.com/office/drawing/2014/main" val="172995368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066948404"/>
                    </a:ext>
                  </a:extLst>
                </a:gridCol>
              </a:tblGrid>
              <a:tr h="674317">
                <a:tc>
                  <a:txBody>
                    <a:bodyPr/>
                    <a:lstStyle/>
                    <a:p>
                      <a:r>
                        <a:rPr lang="de-DE" sz="2400" dirty="0"/>
                        <a:t>Hauptschule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6079507"/>
                  </a:ext>
                </a:extLst>
              </a:tr>
              <a:tr h="1798499">
                <a:tc>
                  <a:txBody>
                    <a:bodyPr/>
                    <a:lstStyle/>
                    <a:p>
                      <a:r>
                        <a:rPr lang="de-DE" dirty="0"/>
                        <a:t>Deutsch</a:t>
                      </a:r>
                    </a:p>
                    <a:p>
                      <a:r>
                        <a:rPr lang="de-DE" dirty="0"/>
                        <a:t>180min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Mathematik</a:t>
                      </a:r>
                    </a:p>
                    <a:p>
                      <a:r>
                        <a:rPr lang="de-DE" dirty="0"/>
                        <a:t>135min</a:t>
                      </a:r>
                    </a:p>
                    <a:p>
                      <a:endParaRPr lang="de-DE" dirty="0"/>
                    </a:p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Englisch</a:t>
                      </a:r>
                    </a:p>
                    <a:p>
                      <a:r>
                        <a:rPr lang="de-DE" dirty="0"/>
                        <a:t>120min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Kommunikationsprüfung 15min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Projektprüfung: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de-DE" sz="1600" dirty="0"/>
                        <a:t>Mind. 12 U-Stunden Durchführung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de-DE" sz="1600" dirty="0"/>
                        <a:t>        mit Dokumentation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de-DE" sz="1600" dirty="0"/>
                    </a:p>
                    <a:p>
                      <a:pPr marL="342900" indent="-342900">
                        <a:buFont typeface="+mj-lt"/>
                        <a:buAutoNum type="arabicPeriod" startAt="2"/>
                      </a:pPr>
                      <a:r>
                        <a:rPr lang="de-DE" sz="1600" dirty="0"/>
                        <a:t>15 min Präsentation und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de-DE" sz="1600" dirty="0"/>
                        <a:t>        Gespräch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Mündlich optional in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D und M,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15 Min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u="sng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u="sng" dirty="0"/>
                        <a:t>nicht</a:t>
                      </a:r>
                      <a:r>
                        <a:rPr lang="de-DE" dirty="0"/>
                        <a:t> in 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2998762"/>
                  </a:ext>
                </a:extLst>
              </a:tr>
              <a:tr h="674317">
                <a:tc>
                  <a:txBody>
                    <a:bodyPr/>
                    <a:lstStyle/>
                    <a:p>
                      <a:r>
                        <a:rPr lang="de-DE" sz="2400" dirty="0"/>
                        <a:t>Realschule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8965880"/>
                  </a:ext>
                </a:extLst>
              </a:tr>
              <a:tr h="2054417">
                <a:tc>
                  <a:txBody>
                    <a:bodyPr/>
                    <a:lstStyle/>
                    <a:p>
                      <a:r>
                        <a:rPr lang="de-DE" dirty="0"/>
                        <a:t>Deutsch</a:t>
                      </a:r>
                    </a:p>
                    <a:p>
                      <a:r>
                        <a:rPr lang="de-DE" dirty="0"/>
                        <a:t>240 min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Mathematik</a:t>
                      </a:r>
                    </a:p>
                    <a:p>
                      <a:r>
                        <a:rPr lang="de-DE" dirty="0"/>
                        <a:t>210min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Englisch</a:t>
                      </a:r>
                    </a:p>
                    <a:p>
                      <a:r>
                        <a:rPr lang="de-DE" dirty="0"/>
                        <a:t>Schriftlich 150min</a:t>
                      </a:r>
                    </a:p>
                    <a:p>
                      <a:r>
                        <a:rPr lang="de-DE" dirty="0"/>
                        <a:t>Kommunikations-prüfung 15min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Wahlfach schriftlich</a:t>
                      </a:r>
                    </a:p>
                    <a:p>
                      <a:r>
                        <a:rPr lang="de-DE" dirty="0"/>
                        <a:t>120min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Wahlfach mündlich</a:t>
                      </a:r>
                    </a:p>
                    <a:p>
                      <a:r>
                        <a:rPr lang="de-DE" dirty="0"/>
                        <a:t>AES/Technik 15min </a:t>
                      </a:r>
                    </a:p>
                    <a:p>
                      <a:r>
                        <a:rPr lang="de-DE" dirty="0"/>
                        <a:t>Franz 10 min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5242004"/>
                  </a:ext>
                </a:extLst>
              </a:tr>
            </a:tbl>
          </a:graphicData>
        </a:graphic>
      </p:graphicFrame>
      <p:sp>
        <p:nvSpPr>
          <p:cNvPr id="4" name="Rechteck 3">
            <a:extLst>
              <a:ext uri="{FF2B5EF4-FFF2-40B4-BE49-F238E27FC236}">
                <a16:creationId xmlns:a16="http://schemas.microsoft.com/office/drawing/2014/main" id="{8FDCD181-2522-4B0A-876F-2AB591B41851}"/>
              </a:ext>
            </a:extLst>
          </p:cNvPr>
          <p:cNvSpPr/>
          <p:nvPr/>
        </p:nvSpPr>
        <p:spPr>
          <a:xfrm>
            <a:off x="667731" y="4454003"/>
            <a:ext cx="1904219" cy="20208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15.5.23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9507D69-791D-4806-91B3-A25A4CEFAB7A}"/>
              </a:ext>
            </a:extLst>
          </p:cNvPr>
          <p:cNvSpPr/>
          <p:nvPr/>
        </p:nvSpPr>
        <p:spPr>
          <a:xfrm>
            <a:off x="2571950" y="4472069"/>
            <a:ext cx="1622978" cy="20027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23.5.23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57DB2B3-AB30-4B0A-8974-80A4E6242C4E}"/>
              </a:ext>
            </a:extLst>
          </p:cNvPr>
          <p:cNvSpPr/>
          <p:nvPr/>
        </p:nvSpPr>
        <p:spPr>
          <a:xfrm>
            <a:off x="4194929" y="4472071"/>
            <a:ext cx="3120272" cy="20027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schemeClr val="tx1"/>
                </a:solidFill>
              </a:rPr>
              <a:t>Schriftlich: 17.5.23</a:t>
            </a:r>
          </a:p>
          <a:p>
            <a:endParaRPr lang="de-DE" dirty="0">
              <a:solidFill>
                <a:schemeClr val="tx1"/>
              </a:solidFill>
            </a:endParaRPr>
          </a:p>
          <a:p>
            <a:r>
              <a:rPr lang="de-DE" dirty="0" err="1">
                <a:solidFill>
                  <a:schemeClr val="tx1"/>
                </a:solidFill>
              </a:rPr>
              <a:t>Kommunikationspr</a:t>
            </a:r>
            <a:r>
              <a:rPr lang="de-DE" dirty="0">
                <a:solidFill>
                  <a:schemeClr val="tx1"/>
                </a:solidFill>
              </a:rPr>
              <a:t>.: 6.-10.3.23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C09BA072-69D9-4A82-8BC0-B2498D37BA16}"/>
              </a:ext>
            </a:extLst>
          </p:cNvPr>
          <p:cNvSpPr/>
          <p:nvPr/>
        </p:nvSpPr>
        <p:spPr>
          <a:xfrm>
            <a:off x="10030119" y="4472070"/>
            <a:ext cx="1423448" cy="20027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3.-7.7.2023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3007175A-66CB-4035-B2D5-025DB6FE6F93}"/>
              </a:ext>
            </a:extLst>
          </p:cNvPr>
          <p:cNvSpPr/>
          <p:nvPr/>
        </p:nvSpPr>
        <p:spPr>
          <a:xfrm>
            <a:off x="7329466" y="4472069"/>
            <a:ext cx="2700653" cy="20027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de-DE" u="sng" dirty="0">
                <a:solidFill>
                  <a:schemeClr val="tx1"/>
                </a:solidFill>
              </a:rPr>
              <a:t>Beratungen: </a:t>
            </a:r>
            <a:r>
              <a:rPr lang="de-DE" dirty="0">
                <a:solidFill>
                  <a:schemeClr val="tx1"/>
                </a:solidFill>
              </a:rPr>
              <a:t>26.10.22/7.12.22</a:t>
            </a:r>
          </a:p>
          <a:p>
            <a:pPr algn="just"/>
            <a:r>
              <a:rPr lang="de-DE" u="sng" dirty="0">
                <a:solidFill>
                  <a:schemeClr val="tx1"/>
                </a:solidFill>
              </a:rPr>
              <a:t>Durchführung:</a:t>
            </a:r>
            <a:r>
              <a:rPr lang="de-DE" dirty="0">
                <a:solidFill>
                  <a:schemeClr val="tx1"/>
                </a:solidFill>
              </a:rPr>
              <a:t>  </a:t>
            </a:r>
          </a:p>
          <a:p>
            <a:pPr algn="just"/>
            <a:r>
              <a:rPr lang="de-DE" dirty="0">
                <a:solidFill>
                  <a:schemeClr val="tx1"/>
                </a:solidFill>
              </a:rPr>
              <a:t>9a,b,d 16.-20.1.23</a:t>
            </a:r>
          </a:p>
          <a:p>
            <a:pPr algn="just"/>
            <a:r>
              <a:rPr lang="de-DE" dirty="0">
                <a:solidFill>
                  <a:schemeClr val="tx1"/>
                </a:solidFill>
              </a:rPr>
              <a:t>9c,e 23.1.-27.1.23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ACC8DA50-8B08-43AA-A859-5FE55E4C0FCC}"/>
              </a:ext>
            </a:extLst>
          </p:cNvPr>
          <p:cNvSpPr/>
          <p:nvPr/>
        </p:nvSpPr>
        <p:spPr>
          <a:xfrm>
            <a:off x="11453567" y="4454002"/>
            <a:ext cx="254525" cy="20208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6BA17620-1265-4C8E-8298-2BC5E4C550CC}"/>
              </a:ext>
            </a:extLst>
          </p:cNvPr>
          <p:cNvSpPr/>
          <p:nvPr/>
        </p:nvSpPr>
        <p:spPr>
          <a:xfrm>
            <a:off x="667731" y="3836710"/>
            <a:ext cx="11021505" cy="6353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bg1"/>
                </a:solidFill>
              </a:rPr>
              <a:t>Termine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38A5FDC-9CFF-431B-9366-DDE2DB1B259D}"/>
              </a:ext>
            </a:extLst>
          </p:cNvPr>
          <p:cNvSpPr txBox="1"/>
          <p:nvPr/>
        </p:nvSpPr>
        <p:spPr>
          <a:xfrm>
            <a:off x="11467832" y="1357461"/>
            <a:ext cx="461665" cy="511734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txBody>
          <a:bodyPr vert="vert" wrap="square" rtlCol="0">
            <a:spAutoFit/>
          </a:bodyPr>
          <a:lstStyle/>
          <a:p>
            <a:r>
              <a:rPr lang="de-DE" dirty="0"/>
              <a:t>	Abschlussfeier/Zeugnis 13.7.23</a:t>
            </a:r>
          </a:p>
        </p:txBody>
      </p:sp>
    </p:spTree>
    <p:extLst>
      <p:ext uri="{BB962C8B-B14F-4D97-AF65-F5344CB8AC3E}">
        <p14:creationId xmlns:p14="http://schemas.microsoft.com/office/powerpoint/2010/main" val="98010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84EF661F-445B-004C-A903-3CDBE625780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928"/>
          <a:stretch/>
        </p:blipFill>
        <p:spPr>
          <a:xfrm>
            <a:off x="2903070" y="1512178"/>
            <a:ext cx="9050118" cy="4473844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154807F2-AE24-D141-BC0B-7B7C8C0F9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380" y="432835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de-DE" sz="2600" dirty="0">
                <a:solidFill>
                  <a:srgbClr val="FFFFFF"/>
                </a:solidFill>
              </a:rPr>
              <a:t>Gewichtung</a:t>
            </a:r>
          </a:p>
        </p:txBody>
      </p:sp>
    </p:spTree>
    <p:extLst>
      <p:ext uri="{BB962C8B-B14F-4D97-AF65-F5344CB8AC3E}">
        <p14:creationId xmlns:p14="http://schemas.microsoft.com/office/powerpoint/2010/main" val="1736096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BCCB4770-BC4F-314B-8885-2BFB5A90D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380" y="432000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de-DE" sz="2600">
                <a:solidFill>
                  <a:srgbClr val="FFFFFF"/>
                </a:solidFill>
              </a:rPr>
              <a:t>Deutsch</a:t>
            </a:r>
          </a:p>
        </p:txBody>
      </p:sp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A30FE2A4-3B49-2445-BBB1-23BCDE8C09AD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 rotWithShape="1">
          <a:blip r:embed="rId2"/>
          <a:srcRect t="8814"/>
          <a:stretch/>
        </p:blipFill>
        <p:spPr>
          <a:xfrm>
            <a:off x="4108450" y="1495425"/>
            <a:ext cx="8083550" cy="493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115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799210D4-D289-2A41-BA39-0D343E243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380" y="431830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de-DE" sz="2600">
                <a:solidFill>
                  <a:srgbClr val="FFFFFF"/>
                </a:solidFill>
              </a:rPr>
              <a:t>Englisch</a:t>
            </a:r>
          </a:p>
        </p:txBody>
      </p:sp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C06254EB-9773-FC4E-A147-CC9EA86B2DAC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 rotWithShape="1">
          <a:blip r:embed="rId2"/>
          <a:srcRect t="12766"/>
          <a:stretch/>
        </p:blipFill>
        <p:spPr>
          <a:xfrm>
            <a:off x="3552211" y="1423283"/>
            <a:ext cx="8639789" cy="5287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864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4B931AF8-A77C-9946-AD68-2EBC302953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944"/>
          <a:stretch/>
        </p:blipFill>
        <p:spPr>
          <a:xfrm>
            <a:off x="3389734" y="1093287"/>
            <a:ext cx="8164886" cy="5324446"/>
          </a:xfrm>
          <a:prstGeom prst="rect">
            <a:avLst/>
          </a:prstGeom>
        </p:spPr>
      </p:pic>
      <p:sp>
        <p:nvSpPr>
          <p:cNvPr id="5" name="Titel 4">
            <a:extLst>
              <a:ext uri="{FF2B5EF4-FFF2-40B4-BE49-F238E27FC236}">
                <a16:creationId xmlns:a16="http://schemas.microsoft.com/office/drawing/2014/main" id="{D163434C-2F0D-B441-9822-8C6C01321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380" y="431830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de-DE" sz="2600">
                <a:solidFill>
                  <a:srgbClr val="FFFFFF"/>
                </a:solidFill>
              </a:rPr>
              <a:t>Mathematik</a:t>
            </a:r>
          </a:p>
        </p:txBody>
      </p:sp>
    </p:spTree>
    <p:extLst>
      <p:ext uri="{BB962C8B-B14F-4D97-AF65-F5344CB8AC3E}">
        <p14:creationId xmlns:p14="http://schemas.microsoft.com/office/powerpoint/2010/main" val="307030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E73B27-AF9F-D046-AF7B-E415CF28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Kommunikationsprüfung (Englisch)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8CECD638-B66C-2E4D-97EF-DA7DC71A20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858" y="1690688"/>
            <a:ext cx="10471942" cy="4506912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C05BF783-91CE-0E46-9950-6957014FCB76}"/>
              </a:ext>
            </a:extLst>
          </p:cNvPr>
          <p:cNvSpPr/>
          <p:nvPr/>
        </p:nvSpPr>
        <p:spPr>
          <a:xfrm>
            <a:off x="1134533" y="2929467"/>
            <a:ext cx="9838267" cy="372533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E4BE171B-526B-5740-923A-2837CAFF0246}"/>
              </a:ext>
            </a:extLst>
          </p:cNvPr>
          <p:cNvSpPr/>
          <p:nvPr/>
        </p:nvSpPr>
        <p:spPr>
          <a:xfrm>
            <a:off x="1240368" y="3302000"/>
            <a:ext cx="9838267" cy="372533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8036AE55-F806-0F4F-A1D1-80576B285EDD}"/>
              </a:ext>
            </a:extLst>
          </p:cNvPr>
          <p:cNvSpPr/>
          <p:nvPr/>
        </p:nvSpPr>
        <p:spPr>
          <a:xfrm>
            <a:off x="1176867" y="3580078"/>
            <a:ext cx="2988734" cy="372533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2437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DA08A435-1822-D740-B450-0546AE4AE4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801" y="136089"/>
            <a:ext cx="10126133" cy="6434994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CD622932-21B3-CD4D-A604-0BC52B6CB7CA}"/>
              </a:ext>
            </a:extLst>
          </p:cNvPr>
          <p:cNvSpPr/>
          <p:nvPr/>
        </p:nvSpPr>
        <p:spPr>
          <a:xfrm>
            <a:off x="982136" y="3090333"/>
            <a:ext cx="9609578" cy="821266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D6F1AA75-83AF-4D2F-A3E5-97DA542DE19A}"/>
              </a:ext>
            </a:extLst>
          </p:cNvPr>
          <p:cNvSpPr/>
          <p:nvPr/>
        </p:nvSpPr>
        <p:spPr>
          <a:xfrm>
            <a:off x="982135" y="1168924"/>
            <a:ext cx="9609578" cy="1009715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3969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6715B2DE-21B5-7D40-87D2-744567D47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380" y="432000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Projektarbeit</a:t>
            </a:r>
            <a:endParaRPr lang="en-US" sz="2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3" name="Inhaltsplatzhalter 2">
            <a:extLst>
              <a:ext uri="{FF2B5EF4-FFF2-40B4-BE49-F238E27FC236}">
                <a16:creationId xmlns:a16="http://schemas.microsoft.com/office/drawing/2014/main" id="{8723F764-ED39-874A-A91F-D7ADA3DC40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tretch/>
        </p:blipFill>
        <p:spPr>
          <a:xfrm>
            <a:off x="2878372" y="2952312"/>
            <a:ext cx="7214366" cy="2534160"/>
          </a:xfrm>
          <a:prstGeom prst="rect">
            <a:avLst/>
          </a:prstGeom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DBF1D598-1BA8-374C-ACF8-8844BDE94CC0}"/>
              </a:ext>
            </a:extLst>
          </p:cNvPr>
          <p:cNvSpPr/>
          <p:nvPr/>
        </p:nvSpPr>
        <p:spPr>
          <a:xfrm>
            <a:off x="2172730" y="3269701"/>
            <a:ext cx="9956799" cy="821266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F54FBBD7-3BD6-F441-8AD3-9771C24496C1}"/>
              </a:ext>
            </a:extLst>
          </p:cNvPr>
          <p:cNvSpPr/>
          <p:nvPr/>
        </p:nvSpPr>
        <p:spPr>
          <a:xfrm>
            <a:off x="2172730" y="4619607"/>
            <a:ext cx="9956799" cy="821266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8148006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277</Words>
  <Application>Microsoft Office PowerPoint</Application>
  <PresentationFormat>Breitbild</PresentationFormat>
  <Paragraphs>88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3" baseType="lpstr">
      <vt:lpstr>Corbel</vt:lpstr>
      <vt:lpstr>Basis</vt:lpstr>
      <vt:lpstr>Zusammenfassung Abschlussprüfung Hauptschule 22/23</vt:lpstr>
      <vt:lpstr>Übersicht der Prüfungsteile/ Termine</vt:lpstr>
      <vt:lpstr>Gewichtung</vt:lpstr>
      <vt:lpstr>Deutsch</vt:lpstr>
      <vt:lpstr>Englisch</vt:lpstr>
      <vt:lpstr>Mathematik</vt:lpstr>
      <vt:lpstr>Kommunikationsprüfung (Englisch)</vt:lpstr>
      <vt:lpstr>PowerPoint-Präsentation</vt:lpstr>
      <vt:lpstr>Projektarbeit</vt:lpstr>
      <vt:lpstr>PowerPoint-Präsentation</vt:lpstr>
      <vt:lpstr>Hauptschulabschlussprüfung - Termine auf einen Blick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Zusammenfassung Abschlussprüfung Hauptschule 20/21</dc:title>
  <dc:creator>Darius Germann</dc:creator>
  <cp:lastModifiedBy>Darius Germann</cp:lastModifiedBy>
  <cp:revision>9</cp:revision>
  <dcterms:created xsi:type="dcterms:W3CDTF">2020-10-04T10:01:28Z</dcterms:created>
  <dcterms:modified xsi:type="dcterms:W3CDTF">2022-10-14T02:57:21Z</dcterms:modified>
</cp:coreProperties>
</file>